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12192000"/>
  <p:notesSz cx="6858000" cy="9144000"/>
  <p:embeddedFontLst>
    <p:embeddedFont>
      <p:font typeface="Corbel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8" roundtripDataSignature="AMtx7mj/je4xfRk0Z6ihjH6DOhGPstPxz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Corbel-regular.fntdata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Corbel-italic.fntdata"/><Relationship Id="rId25" Type="http://schemas.openxmlformats.org/officeDocument/2006/relationships/font" Target="fonts/Corbel-bold.fntdata"/><Relationship Id="rId28" Type="http://customschemas.google.com/relationships/presentationmetadata" Target="metadata"/><Relationship Id="rId27" Type="http://schemas.openxmlformats.org/officeDocument/2006/relationships/font" Target="fonts/Corbel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5" name="Google Shape;9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3af640ee051_0_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50" name="Google Shape;250;g3af640ee051_0_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g3af640ee051_0_3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1" name="Google Shape;151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2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723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" name="Google Shape;17;p20"/>
          <p:cNvPicPr preferRelativeResize="0"/>
          <p:nvPr/>
        </p:nvPicPr>
        <p:blipFill rotWithShape="1">
          <a:blip r:embed="rId2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0"/>
          <p:cNvSpPr txBox="1"/>
          <p:nvPr>
            <p:ph type="title"/>
          </p:nvPr>
        </p:nvSpPr>
        <p:spPr>
          <a:xfrm>
            <a:off x="3867912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9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9" name="Google Shape;19;p20"/>
          <p:cNvSpPr txBox="1"/>
          <p:nvPr>
            <p:ph idx="1" type="body"/>
          </p:nvPr>
        </p:nvSpPr>
        <p:spPr>
          <a:xfrm>
            <a:off x="3886200" y="4672584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  <a:defRPr sz="2200" cap="none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0" name="Google Shape;20;p20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0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0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1"/>
          <p:cNvSpPr/>
          <p:nvPr/>
        </p:nvSpPr>
        <p:spPr>
          <a:xfrm>
            <a:off x="0" y="0"/>
            <a:ext cx="12192000" cy="1225550"/>
          </a:xfrm>
          <a:prstGeom prst="rect">
            <a:avLst/>
          </a:prstGeom>
          <a:solidFill>
            <a:srgbClr val="C3404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" name="Google Shape;25;p21"/>
          <p:cNvSpPr txBox="1"/>
          <p:nvPr>
            <p:ph idx="1" type="body"/>
          </p:nvPr>
        </p:nvSpPr>
        <p:spPr>
          <a:xfrm>
            <a:off x="262463" y="1750000"/>
            <a:ext cx="11384894" cy="80772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rgbClr val="595959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26" name="Google Shape;26;p21"/>
          <p:cNvSpPr txBox="1"/>
          <p:nvPr>
            <p:ph idx="2" type="body"/>
          </p:nvPr>
        </p:nvSpPr>
        <p:spPr>
          <a:xfrm>
            <a:off x="262464" y="2817976"/>
            <a:ext cx="11384893" cy="3720936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27" name="Google Shape;27;p21"/>
          <p:cNvSpPr txBox="1"/>
          <p:nvPr>
            <p:ph idx="3" type="body"/>
          </p:nvPr>
        </p:nvSpPr>
        <p:spPr>
          <a:xfrm>
            <a:off x="3402767" y="207481"/>
            <a:ext cx="7095475" cy="9794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Noto Sans Symbols"/>
              <a:buNone/>
              <a:defRPr sz="36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2"/>
          <p:cNvSpPr/>
          <p:nvPr/>
        </p:nvSpPr>
        <p:spPr>
          <a:xfrm>
            <a:off x="-17463" y="0"/>
            <a:ext cx="3886201" cy="6862763"/>
          </a:xfrm>
          <a:prstGeom prst="rect">
            <a:avLst/>
          </a:prstGeom>
          <a:solidFill>
            <a:srgbClr val="EE8D3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0" name="Google Shape;30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600700" y="2524125"/>
            <a:ext cx="5543550" cy="181927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22"/>
          <p:cNvSpPr txBox="1"/>
          <p:nvPr/>
        </p:nvSpPr>
        <p:spPr>
          <a:xfrm>
            <a:off x="10761663" y="5205413"/>
            <a:ext cx="184150" cy="3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2" name="Google Shape;32;p22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22"/>
          <p:cNvSpPr txBox="1"/>
          <p:nvPr>
            <p:ph idx="1" type="body"/>
          </p:nvPr>
        </p:nvSpPr>
        <p:spPr>
          <a:xfrm>
            <a:off x="5600946" y="4572000"/>
            <a:ext cx="5543304" cy="6556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orbel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4" name="Google Shape;34;p22"/>
          <p:cNvSpPr txBox="1"/>
          <p:nvPr>
            <p:ph idx="2" type="body"/>
          </p:nvPr>
        </p:nvSpPr>
        <p:spPr>
          <a:xfrm>
            <a:off x="5809088" y="2655426"/>
            <a:ext cx="5137427" cy="150509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600"/>
              <a:buNone/>
              <a:defRPr sz="36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5" name="Google Shape;35;p22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2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0227B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2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3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0" name="Google Shape;40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23"/>
          <p:cNvSpPr/>
          <p:nvPr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69A74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2" name="Google Shape;42;p23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23"/>
          <p:cNvSpPr txBox="1"/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4" name="Google Shape;44;p23"/>
          <p:cNvSpPr txBox="1"/>
          <p:nvPr>
            <p:ph idx="1" type="body"/>
          </p:nvPr>
        </p:nvSpPr>
        <p:spPr>
          <a:xfrm>
            <a:off x="838199" y="2070100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45" name="Google Shape;45;p23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3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47" name="Google Shape;47;p23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ustom Layout">
  <p:cSld name="1_Custom Layou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4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0" name="Google Shape;50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24"/>
          <p:cNvSpPr/>
          <p:nvPr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C84C1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2" name="Google Shape;52;p24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24"/>
          <p:cNvSpPr txBox="1"/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4" name="Google Shape;54;p24"/>
          <p:cNvSpPr txBox="1"/>
          <p:nvPr>
            <p:ph idx="1" type="body"/>
          </p:nvPr>
        </p:nvSpPr>
        <p:spPr>
          <a:xfrm>
            <a:off x="838199" y="2070100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5" name="Google Shape;55;p24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4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57" name="Google Shape;57;p24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ustom Layout">
  <p:cSld name="2_Custom Layou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5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0" name="Google Shape;60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200525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25"/>
          <p:cNvSpPr/>
          <p:nvPr/>
        </p:nvSpPr>
        <p:spPr>
          <a:xfrm>
            <a:off x="-15875" y="0"/>
            <a:ext cx="3783013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62" name="Google Shape;62;p25"/>
          <p:cNvSpPr txBox="1"/>
          <p:nvPr>
            <p:ph type="title"/>
          </p:nvPr>
        </p:nvSpPr>
        <p:spPr>
          <a:xfrm>
            <a:off x="4200377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3" name="Google Shape;63;p25"/>
          <p:cNvSpPr txBox="1"/>
          <p:nvPr>
            <p:ph idx="1" type="body"/>
          </p:nvPr>
        </p:nvSpPr>
        <p:spPr>
          <a:xfrm>
            <a:off x="4074145" y="2325636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64" name="Google Shape;64;p25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5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66" name="Google Shape;66;p25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ustom Layout">
  <p:cSld name="3_Custom Layou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9" name="Google Shape;69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01275" y="-17463"/>
            <a:ext cx="1990725" cy="1708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26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2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2" name="Google Shape;72;p26"/>
          <p:cNvSpPr/>
          <p:nvPr>
            <p:ph idx="2" type="chart"/>
          </p:nvPr>
        </p:nvSpPr>
        <p:spPr>
          <a:xfrm>
            <a:off x="838200" y="2082800"/>
            <a:ext cx="10515600" cy="2674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3" name="Google Shape;73;p26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6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75" name="Google Shape;75;p26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pictures" showMasterSp="0">
  <p:cSld name="3 pictures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7"/>
          <p:cNvSpPr/>
          <p:nvPr/>
        </p:nvSpPr>
        <p:spPr>
          <a:xfrm>
            <a:off x="0" y="-4763"/>
            <a:ext cx="12192000" cy="6858001"/>
          </a:xfrm>
          <a:prstGeom prst="rect">
            <a:avLst/>
          </a:prstGeom>
          <a:solidFill>
            <a:srgbClr val="3B638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78" name="Google Shape;78;p27"/>
          <p:cNvPicPr preferRelativeResize="0"/>
          <p:nvPr/>
        </p:nvPicPr>
        <p:blipFill rotWithShape="1">
          <a:blip r:embed="rId2">
            <a:alphaModFix/>
          </a:blip>
          <a:srcRect b="0" l="39835" r="0" t="0"/>
          <a:stretch/>
        </p:blipFill>
        <p:spPr>
          <a:xfrm>
            <a:off x="8861425" y="6138863"/>
            <a:ext cx="3176588" cy="6604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27"/>
          <p:cNvSpPr/>
          <p:nvPr>
            <p:ph idx="2" type="pic"/>
          </p:nvPr>
        </p:nvSpPr>
        <p:spPr>
          <a:xfrm>
            <a:off x="1442128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0" name="Google Shape;80;p27"/>
          <p:cNvSpPr/>
          <p:nvPr>
            <p:ph idx="3" type="pic"/>
          </p:nvPr>
        </p:nvSpPr>
        <p:spPr>
          <a:xfrm>
            <a:off x="4626050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1" name="Google Shape;81;p27"/>
          <p:cNvSpPr/>
          <p:nvPr>
            <p:ph idx="4" type="pic"/>
          </p:nvPr>
        </p:nvSpPr>
        <p:spPr>
          <a:xfrm>
            <a:off x="7809972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2" name="Google Shape;82;p27"/>
          <p:cNvSpPr txBox="1"/>
          <p:nvPr>
            <p:ph type="title"/>
          </p:nvPr>
        </p:nvSpPr>
        <p:spPr>
          <a:xfrm>
            <a:off x="1442128" y="365126"/>
            <a:ext cx="9911672" cy="1121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3" name="Google Shape;83;p27"/>
          <p:cNvSpPr txBox="1"/>
          <p:nvPr>
            <p:ph idx="1" type="body"/>
          </p:nvPr>
        </p:nvSpPr>
        <p:spPr>
          <a:xfrm>
            <a:off x="1436346" y="5566763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4" name="Google Shape;84;p27"/>
          <p:cNvSpPr txBox="1"/>
          <p:nvPr>
            <p:ph idx="5" type="body"/>
          </p:nvPr>
        </p:nvSpPr>
        <p:spPr>
          <a:xfrm>
            <a:off x="4626050" y="5566088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5" name="Google Shape;85;p27"/>
          <p:cNvSpPr txBox="1"/>
          <p:nvPr>
            <p:ph idx="6" type="body"/>
          </p:nvPr>
        </p:nvSpPr>
        <p:spPr>
          <a:xfrm>
            <a:off x="7833641" y="5560893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6" name="Google Shape;86;p27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7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7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8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8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92" name="Google Shape;92;p28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9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1" name="Google Shape;11;p19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12" name="Google Shape;12;p19"/>
          <p:cNvSpPr txBox="1"/>
          <p:nvPr>
            <p:ph idx="1" type="body"/>
          </p:nvPr>
        </p:nvSpPr>
        <p:spPr>
          <a:xfrm>
            <a:off x="3868738" y="863600"/>
            <a:ext cx="7315200" cy="51212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302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3" name="Google Shape;13;p19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pic>
        <p:nvPicPr>
          <p:cNvPr id="14" name="Google Shape;14;p19"/>
          <p:cNvPicPr preferRelativeResize="0"/>
          <p:nvPr/>
        </p:nvPicPr>
        <p:blipFill rotWithShape="1">
          <a:blip r:embed="rId1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Relationship Id="rId4" Type="http://schemas.openxmlformats.org/officeDocument/2006/relationships/image" Target="../media/image24.png"/><Relationship Id="rId5" Type="http://schemas.openxmlformats.org/officeDocument/2006/relationships/image" Target="../media/image12.png"/><Relationship Id="rId6" Type="http://schemas.openxmlformats.org/officeDocument/2006/relationships/image" Target="../media/image8.png"/><Relationship Id="rId7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image" Target="../media/image22.png"/><Relationship Id="rId5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Relationship Id="rId4" Type="http://schemas.openxmlformats.org/officeDocument/2006/relationships/image" Target="../media/image17.png"/><Relationship Id="rId5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Relationship Id="rId4" Type="http://schemas.openxmlformats.org/officeDocument/2006/relationships/image" Target="../media/image23.png"/><Relationship Id="rId5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Relationship Id="rId4" Type="http://schemas.openxmlformats.org/officeDocument/2006/relationships/image" Target="../media/image20.png"/><Relationship Id="rId5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Relationship Id="rId4" Type="http://schemas.openxmlformats.org/officeDocument/2006/relationships/image" Target="../media/image19.png"/><Relationship Id="rId5" Type="http://schemas.openxmlformats.org/officeDocument/2006/relationships/image" Target="../media/image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png"/><Relationship Id="rId4" Type="http://schemas.openxmlformats.org/officeDocument/2006/relationships/image" Target="../media/image18.png"/><Relationship Id="rId5" Type="http://schemas.openxmlformats.org/officeDocument/2006/relationships/image" Target="../media/image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6.jpg"/><Relationship Id="rId4" Type="http://schemas.openxmlformats.org/officeDocument/2006/relationships/image" Target="../media/image8.png"/><Relationship Id="rId5" Type="http://schemas.openxmlformats.org/officeDocument/2006/relationships/image" Target="../media/image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25.png"/><Relationship Id="rId5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10.png"/><Relationship Id="rId5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16.png"/><Relationship Id="rId5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21.png"/><Relationship Id="rId5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27.png"/><Relationship Id="rId5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Relationship Id="rId4" Type="http://schemas.openxmlformats.org/officeDocument/2006/relationships/image" Target="../media/image15.png"/><Relationship Id="rId5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"/>
          <p:cNvSpPr txBox="1"/>
          <p:nvPr>
            <p:ph type="title"/>
          </p:nvPr>
        </p:nvSpPr>
        <p:spPr>
          <a:xfrm>
            <a:off x="1" y="1563250"/>
            <a:ext cx="12192000" cy="325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COMPETÊNCIA – MOTIVAÇÃO</a:t>
            </a:r>
            <a:endParaRPr/>
          </a:p>
        </p:txBody>
      </p:sp>
      <p:grpSp>
        <p:nvGrpSpPr>
          <p:cNvPr id="99" name="Google Shape;99;p1"/>
          <p:cNvGrpSpPr/>
          <p:nvPr/>
        </p:nvGrpSpPr>
        <p:grpSpPr>
          <a:xfrm>
            <a:off x="3714190" y="5347947"/>
            <a:ext cx="3885722" cy="1320800"/>
            <a:chOff x="3714190" y="5347947"/>
            <a:chExt cx="3885722" cy="1320800"/>
          </a:xfrm>
        </p:grpSpPr>
        <p:pic>
          <p:nvPicPr>
            <p:cNvPr id="100" name="Google Shape;100;p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714190" y="5894811"/>
              <a:ext cx="2095500" cy="482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" name="Google Shape;101;p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279112" y="5347947"/>
              <a:ext cx="1320800" cy="13208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2" name="Google Shape;102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8828" y="5882111"/>
            <a:ext cx="24765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tipo&#10;&#10;El contenido generado por IA puede ser incorrecto." id="103" name="Google Shape;103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419052" y="718271"/>
            <a:ext cx="3353895" cy="335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" title="transferir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731250" y="57149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81" name="Google Shape;181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10"/>
          <p:cNvSpPr txBox="1"/>
          <p:nvPr/>
        </p:nvSpPr>
        <p:spPr>
          <a:xfrm>
            <a:off x="698267" y="1956089"/>
            <a:ext cx="6172200" cy="23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ESTADOS EMOCIONAIS E MOTIVAÇÃO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As emoções positivas aumentam a motivação: alegria, curiosidade, ligação.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O stress crónico ou o medo podem bloqueá-la.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O autocuidado é o combustível da motivação.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3" name="Google Shape;183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055757" y="1275443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10"/>
          <p:cNvSpPr txBox="1"/>
          <p:nvPr/>
        </p:nvSpPr>
        <p:spPr>
          <a:xfrm>
            <a:off x="1193800" y="336875"/>
            <a:ext cx="9956700" cy="8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MOTIVAÇÃO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5" name="Google Shape;185;p10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90" name="Google Shape;190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11"/>
          <p:cNvSpPr txBox="1"/>
          <p:nvPr/>
        </p:nvSpPr>
        <p:spPr>
          <a:xfrm>
            <a:off x="698267" y="1949084"/>
            <a:ext cx="6172200" cy="23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COMO MANTER A MOTIVAÇÃO AO LONGO DO TEMPO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divide os objetivos de longo prazo em etapas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celebra pequenas conquistas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rodeia-te de pessoas que te energizem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reconecta-te regularmente com o teu propósito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92" name="Google Shape;192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70467" y="1353910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1"/>
          <p:cNvSpPr txBox="1"/>
          <p:nvPr/>
        </p:nvSpPr>
        <p:spPr>
          <a:xfrm>
            <a:off x="1193800" y="336875"/>
            <a:ext cx="9956700" cy="8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MOTIVAÇÃO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94" name="Google Shape;194;p11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99" name="Google Shape;199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12"/>
          <p:cNvSpPr txBox="1"/>
          <p:nvPr/>
        </p:nvSpPr>
        <p:spPr>
          <a:xfrm>
            <a:off x="698267" y="1765774"/>
            <a:ext cx="6172200" cy="26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MOTIVAÇÃO EM EQUIPAS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Equipas motivadas: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partilham uma visão comum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apoiam o progresso umas das outras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reconhecem os contributos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incentivam a autonomia e a criatividade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01" name="Google Shape;201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28230" y="1481188"/>
            <a:ext cx="4600915" cy="4600915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12"/>
          <p:cNvSpPr txBox="1"/>
          <p:nvPr/>
        </p:nvSpPr>
        <p:spPr>
          <a:xfrm>
            <a:off x="1193800" y="336875"/>
            <a:ext cx="9956700" cy="8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MOTIVAÇÃO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03" name="Google Shape;203;p12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08" name="Google Shape;20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13"/>
          <p:cNvSpPr txBox="1"/>
          <p:nvPr/>
        </p:nvSpPr>
        <p:spPr>
          <a:xfrm>
            <a:off x="961568" y="1882526"/>
            <a:ext cx="6172200" cy="26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 QUE DRENA A MOTIVAÇÃO?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Microgestão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Falta de feedback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Objetivos pouco claros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Desconexão do impacto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Exaustão emocional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10" name="Google Shape;210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31432" y="1340758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13"/>
          <p:cNvSpPr txBox="1"/>
          <p:nvPr/>
        </p:nvSpPr>
        <p:spPr>
          <a:xfrm>
            <a:off x="1193800" y="336875"/>
            <a:ext cx="9956700" cy="8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MOTIVAÇÃO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12" name="Google Shape;212;p13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17" name="Google Shape;21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14"/>
          <p:cNvSpPr txBox="1"/>
          <p:nvPr/>
        </p:nvSpPr>
        <p:spPr>
          <a:xfrm>
            <a:off x="1065187" y="1769059"/>
            <a:ext cx="6172200" cy="29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REACENDER A MOTIVAÇÃO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Usa estes recarregadores rápidos: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🔥 Música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🔥 Movimento físico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🔥 Reformular pensamentos negativos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🔥 Exercícios de gratidão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🔥 Conversar com alguém inspirador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19" name="Google Shape;219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96000" y="1297214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14"/>
          <p:cNvSpPr txBox="1"/>
          <p:nvPr/>
        </p:nvSpPr>
        <p:spPr>
          <a:xfrm>
            <a:off x="1193800" y="336875"/>
            <a:ext cx="9956700" cy="8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MOTIVAÇÃO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21" name="Google Shape;221;p14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26" name="Google Shape;226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15"/>
          <p:cNvSpPr txBox="1"/>
          <p:nvPr/>
        </p:nvSpPr>
        <p:spPr>
          <a:xfrm>
            <a:off x="1054100" y="1744002"/>
            <a:ext cx="6172200" cy="28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 DIÁLOGO INTERNO IMPORTA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substitui: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❌ “Não sou bom o suficiente”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✅ “Ainda estou a aprender”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❌ “Isto é demasiado difícil”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✅ “Isto é desafiante e posso crescer com isso”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28" name="Google Shape;228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56475" y="1425350"/>
            <a:ext cx="4251550" cy="4251550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15"/>
          <p:cNvSpPr txBox="1"/>
          <p:nvPr/>
        </p:nvSpPr>
        <p:spPr>
          <a:xfrm>
            <a:off x="1193800" y="336875"/>
            <a:ext cx="9956700" cy="8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MOTIVAÇÃO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30" name="Google Shape;230;p15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35" name="Google Shape;235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16"/>
          <p:cNvSpPr txBox="1"/>
          <p:nvPr/>
        </p:nvSpPr>
        <p:spPr>
          <a:xfrm>
            <a:off x="1763486" y="1932075"/>
            <a:ext cx="8534400" cy="25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CONCLUSÕES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b="1" i="0" sz="1800" u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motivação não é constante.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É uma chama que podes aprender a reacender - ao reconectar-te com o significado, gerir a tua energia e criar hábitos que te apoiem.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SzPts val="1100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“</a:t>
            </a:r>
            <a:r>
              <a:rPr i="1" lang="es-ES" sz="1800">
                <a:latin typeface="Corbel"/>
                <a:ea typeface="Corbel"/>
                <a:cs typeface="Corbel"/>
                <a:sym typeface="Corbel"/>
              </a:rPr>
              <a:t>As pessoas dizem muitas vezes que a motivação não dura. Bem, o mesmo acontece com o banho — por isso é que o recomendamos diariamente.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” - Zig Ziglar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37" name="Google Shape;237;p16"/>
          <p:cNvSpPr txBox="1"/>
          <p:nvPr/>
        </p:nvSpPr>
        <p:spPr>
          <a:xfrm>
            <a:off x="1193800" y="336875"/>
            <a:ext cx="9956700" cy="8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MOTIVAÇÃO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38" name="Google Shape;238;p16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31263" y="1222375"/>
            <a:ext cx="3360737" cy="251936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tipo&#10;&#10;El contenido generado por IA puede ser incorrecto." id="244" name="Google Shape;244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17"/>
          <p:cNvSpPr txBox="1"/>
          <p:nvPr/>
        </p:nvSpPr>
        <p:spPr>
          <a:xfrm>
            <a:off x="928436" y="2690238"/>
            <a:ext cx="83199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REFERÊNCIAS</a:t>
            </a:r>
            <a:endParaRPr b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10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D</a:t>
            </a: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eci, E.L., &amp; Ryan, R.M. (1985).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Teoria da Autodeterminação.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10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Pink, D. (2009).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Motivação: A surpreendente verdade sobre aquilo que nos impulsiona.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100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Duckworth, A. (2016).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Garra: O poder da paixão e da perseverança.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46" name="Google Shape;246;p17"/>
          <p:cNvSpPr txBox="1"/>
          <p:nvPr/>
        </p:nvSpPr>
        <p:spPr>
          <a:xfrm>
            <a:off x="1193800" y="336875"/>
            <a:ext cx="9956700" cy="8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MOTIVAÇÃO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47" name="Google Shape;247;p17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3af640ee051_0_36"/>
          <p:cNvSpPr txBox="1"/>
          <p:nvPr/>
        </p:nvSpPr>
        <p:spPr>
          <a:xfrm>
            <a:off x="1954213" y="3227294"/>
            <a:ext cx="8764500" cy="137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55000" lnSpcReduction="20000"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sz="2200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rPr b="1" lang="es-ES" sz="4667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www.____________________</a:t>
            </a:r>
            <a:endParaRPr sz="4667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rPr b="1" lang="es-ES" sz="4667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www.facebook.com/___________________</a:t>
            </a:r>
            <a:r>
              <a:rPr b="1" lang="es-ES" sz="4700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sz="2200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4" name="Google Shape;254;g3af640ee051_0_36"/>
          <p:cNvSpPr txBox="1"/>
          <p:nvPr/>
        </p:nvSpPr>
        <p:spPr>
          <a:xfrm>
            <a:off x="187325" y="5974200"/>
            <a:ext cx="71532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Aviso legal: A publicação foi produzida com o apoio do Programa Erasmus+ da União Europeia. Os conteúdos desta página são da exclusiva responsabilidade dos parceiros e não podem, em caso algum, ser considerados como refletindo as posições da AN ou da Comissão.</a:t>
            </a:r>
            <a:endParaRPr/>
          </a:p>
        </p:txBody>
      </p:sp>
      <p:pic>
        <p:nvPicPr>
          <p:cNvPr descr="Logotipo&#10;&#10;El contenido generado por IA puede ser incorrecto." id="255" name="Google Shape;255;g3af640ee051_0_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19052" y="75105"/>
            <a:ext cx="3353895" cy="335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g3af640ee051_0_36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 txBox="1"/>
          <p:nvPr/>
        </p:nvSpPr>
        <p:spPr>
          <a:xfrm>
            <a:off x="1193800" y="336875"/>
            <a:ext cx="9956700" cy="8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MOTIVAÇÃO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Logotipo&#10;&#10;El contenido generado por IA puede ser incorrecto." id="110" name="Google Shape;11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"/>
          <p:cNvSpPr txBox="1"/>
          <p:nvPr/>
        </p:nvSpPr>
        <p:spPr>
          <a:xfrm>
            <a:off x="2941725" y="2347575"/>
            <a:ext cx="6468900" cy="19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800"/>
              <a:t>OBJETIVOS GERAIS</a:t>
            </a:r>
            <a:endParaRPr b="1" sz="1800"/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/>
              <a:t>O objetivo é compreender o que impulsiona o comportamento pessoal e coletivo, e aprender a manter a motivação perante desafios ou a rotina.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112" name="Google Shape;112;p2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17" name="Google Shape;11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3"/>
          <p:cNvSpPr txBox="1"/>
          <p:nvPr/>
        </p:nvSpPr>
        <p:spPr>
          <a:xfrm>
            <a:off x="698267" y="1674674"/>
            <a:ext cx="6172200" cy="26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OBJETIVOS </a:t>
            </a: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ESPECÍFICOS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definir motivação e explorar os seus tipos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identificar fontes pessoais de motivação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aprender 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estrategias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para manter a energia e o compromisso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aplicar ferramentas de motivação a objetivos pessoais e de equipa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19" name="Google Shape;119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70467" y="1720850"/>
            <a:ext cx="4699000" cy="34163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3"/>
          <p:cNvSpPr txBox="1"/>
          <p:nvPr/>
        </p:nvSpPr>
        <p:spPr>
          <a:xfrm>
            <a:off x="1193800" y="336875"/>
            <a:ext cx="9956700" cy="8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MOTIVAÇÃO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21" name="Google Shape;121;p3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26" name="Google Shape;12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4"/>
          <p:cNvSpPr txBox="1"/>
          <p:nvPr/>
        </p:nvSpPr>
        <p:spPr>
          <a:xfrm>
            <a:off x="698267" y="1951672"/>
            <a:ext cx="5746200" cy="26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 QUE É A MOTIVAÇÃO?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motivação é a força interna que nos impulsiona a agir.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pode ser intrínseca (vinda de dentro) ou extrínseca (de recompensas ou pressão).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Sem motivação, o conhecimento e o talento ficam adormecidos.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28" name="Google Shape;128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04100" y="1652575"/>
            <a:ext cx="4176725" cy="4176725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4"/>
          <p:cNvSpPr txBox="1"/>
          <p:nvPr/>
        </p:nvSpPr>
        <p:spPr>
          <a:xfrm>
            <a:off x="1193800" y="336875"/>
            <a:ext cx="9956700" cy="8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MOTIVAÇÃO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0" name="Google Shape;130;p4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35" name="Google Shape;13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5"/>
          <p:cNvSpPr txBox="1"/>
          <p:nvPr/>
        </p:nvSpPr>
        <p:spPr>
          <a:xfrm>
            <a:off x="698267" y="1839118"/>
            <a:ext cx="6172200" cy="24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TIPOS DE MOTIVAÇÃO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SzPts val="1800"/>
              <a:buFont typeface="Corbel"/>
              <a:buAutoNum type="arabicPeriod"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Intrínseca: 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propósito, paixão, curiosidade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rbel"/>
              <a:buAutoNum type="arabicPeriod"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Extrínseca: 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recompensas, elogios, prazos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rbel"/>
              <a:buAutoNum type="arabicPeriod"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Introjetada: 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culpa, pressão, medo de falhar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rbel"/>
              <a:buAutoNum type="arabicPeriod"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Identificada: 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guiada por valores, alinhada com a identidade</a:t>
            </a:r>
            <a:endParaRPr sz="1100">
              <a:solidFill>
                <a:schemeClr val="dk1"/>
              </a:solidFill>
            </a:endParaRPr>
          </a:p>
          <a:p>
            <a:pPr indent="-114300" lvl="0" marL="0" marR="0" rtl="0" algn="l">
              <a:spcBef>
                <a:spcPts val="0"/>
              </a:spcBef>
              <a:spcAft>
                <a:spcPts val="0"/>
              </a:spcAft>
              <a:buSzPts val="1800"/>
              <a:buFont typeface="Corbel"/>
              <a:buAutoNum type="arabicPeriod"/>
            </a:pPr>
            <a:r>
              <a:t/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7" name="Google Shape;137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70467" y="1243944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5"/>
          <p:cNvSpPr txBox="1"/>
          <p:nvPr/>
        </p:nvSpPr>
        <p:spPr>
          <a:xfrm>
            <a:off x="1193800" y="336875"/>
            <a:ext cx="9956700" cy="8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MOTIVAÇÃO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9" name="Google Shape;139;p5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44" name="Google Shape;144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6"/>
          <p:cNvSpPr txBox="1"/>
          <p:nvPr/>
        </p:nvSpPr>
        <p:spPr>
          <a:xfrm>
            <a:off x="698267" y="1503430"/>
            <a:ext cx="6172200" cy="31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SINAIS DE BAIXA MOTIVAÇÃO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Procrastinação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Apatia ou desconexão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Sobrecarga ou esgotamento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Discurso interno negativo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Estes sinais são alertas - não fraquezas. mostram que há necessidades que não estão a ser atendidas.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6" name="Google Shape;146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70467" y="2235653"/>
            <a:ext cx="4699000" cy="26797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6"/>
          <p:cNvSpPr txBox="1"/>
          <p:nvPr/>
        </p:nvSpPr>
        <p:spPr>
          <a:xfrm>
            <a:off x="1193800" y="336875"/>
            <a:ext cx="9956700" cy="8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MOTIVAÇÃO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8" name="Google Shape;148;p6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54" name="Google Shape;15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7"/>
          <p:cNvSpPr txBox="1"/>
          <p:nvPr/>
        </p:nvSpPr>
        <p:spPr>
          <a:xfrm>
            <a:off x="747214" y="1579176"/>
            <a:ext cx="6172200" cy="33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ESTÍMULOS</a:t>
            </a: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 DE MOTIVAÇÃO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Cada pessoa é motivada por elementos diferentes: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Autonomía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Mestria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Propósito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Reconhecimento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Sentimento de pertença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Desafío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56" name="Google Shape;156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23743" y="1392581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7"/>
          <p:cNvSpPr txBox="1"/>
          <p:nvPr/>
        </p:nvSpPr>
        <p:spPr>
          <a:xfrm>
            <a:off x="1193800" y="336875"/>
            <a:ext cx="9956700" cy="8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MOTIVAÇÃO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58" name="Google Shape;158;p7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63" name="Google Shape;163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8"/>
          <p:cNvSpPr txBox="1"/>
          <p:nvPr/>
        </p:nvSpPr>
        <p:spPr>
          <a:xfrm>
            <a:off x="698267" y="1674674"/>
            <a:ext cx="6172200" cy="28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REFLEXÃO PESSOAL: O TEU “PORQUÊ”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Pergunta a ti próprio: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Porque é que isto é importante para mim?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Que valores estou a expressar aqui?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O que é que me dá energia mesmo quando as coisas são difíceis?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65" name="Google Shape;165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03590" y="1356499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8"/>
          <p:cNvSpPr txBox="1"/>
          <p:nvPr/>
        </p:nvSpPr>
        <p:spPr>
          <a:xfrm>
            <a:off x="1193800" y="336875"/>
            <a:ext cx="9956700" cy="8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MOTIVAÇÃO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67" name="Google Shape;167;p8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72" name="Google Shape;172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9"/>
          <p:cNvSpPr txBox="1"/>
          <p:nvPr/>
        </p:nvSpPr>
        <p:spPr>
          <a:xfrm>
            <a:off x="698267" y="1843693"/>
            <a:ext cx="6172200" cy="29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OBJETIVOS E MOTIVAÇÃO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motivação é mais fácil de manter quando os objetivos são: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✅ Específicos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✅ Significativos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✅ Mensuráveis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✅ Com prazo definido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✅ Flexíveis quando necessário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4" name="Google Shape;174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055757" y="1231900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9"/>
          <p:cNvSpPr txBox="1"/>
          <p:nvPr/>
        </p:nvSpPr>
        <p:spPr>
          <a:xfrm>
            <a:off x="1193800" y="336875"/>
            <a:ext cx="9956700" cy="8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MOTIVAÇÃO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6" name="Google Shape;176;p9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2019-04-23T12:14:49Z</dcterms:created>
  <dc:creator>I and F</dc:creator>
</cp:coreProperties>
</file>